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26"/>
  </p:notesMasterIdLst>
  <p:sldIdLst>
    <p:sldId id="256" r:id="rId6"/>
    <p:sldId id="337" r:id="rId7"/>
    <p:sldId id="338" r:id="rId8"/>
    <p:sldId id="339" r:id="rId9"/>
    <p:sldId id="344" r:id="rId10"/>
    <p:sldId id="345" r:id="rId11"/>
    <p:sldId id="346" r:id="rId12"/>
    <p:sldId id="348" r:id="rId13"/>
    <p:sldId id="350" r:id="rId14"/>
    <p:sldId id="335" r:id="rId15"/>
    <p:sldId id="343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58" r:id="rId24"/>
    <p:sldId id="336" r:id="rId25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0CC"/>
    <a:srgbClr val="DFDCF0"/>
    <a:srgbClr val="251A78"/>
    <a:srgbClr val="2E2C70"/>
    <a:srgbClr val="6ABFA8"/>
    <a:srgbClr val="DA3D8E"/>
    <a:srgbClr val="F59A1D"/>
    <a:srgbClr val="FFFFF2"/>
    <a:srgbClr val="412C57"/>
    <a:srgbClr val="CC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37" autoAdjust="0"/>
  </p:normalViewPr>
  <p:slideViewPr>
    <p:cSldViewPr snapToGrid="0">
      <p:cViewPr varScale="1">
        <p:scale>
          <a:sx n="71" d="100"/>
          <a:sy n="71" d="100"/>
        </p:scale>
        <p:origin x="1140" y="4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Wright 42006644" userId="b49fbf62-06e3-4b8a-a8ee-a7986e4263a0" providerId="ADAL" clId="{0B147902-C8C8-4070-8678-662C37355974}"/>
    <pc:docChg chg="delSld modSld">
      <pc:chgData name="Sarah Wright 42006644" userId="b49fbf62-06e3-4b8a-a8ee-a7986e4263a0" providerId="ADAL" clId="{0B147902-C8C8-4070-8678-662C37355974}" dt="2025-09-10T12:33:51.974" v="71" actId="2696"/>
      <pc:docMkLst>
        <pc:docMk/>
      </pc:docMkLst>
      <pc:sldChg chg="modSp mod">
        <pc:chgData name="Sarah Wright 42006644" userId="b49fbf62-06e3-4b8a-a8ee-a7986e4263a0" providerId="ADAL" clId="{0B147902-C8C8-4070-8678-662C37355974}" dt="2025-09-10T12:32:20.666" v="43" actId="20577"/>
        <pc:sldMkLst>
          <pc:docMk/>
          <pc:sldMk cId="441263938" sldId="256"/>
        </pc:sldMkLst>
        <pc:spChg chg="mod">
          <ac:chgData name="Sarah Wright 42006644" userId="b49fbf62-06e3-4b8a-a8ee-a7986e4263a0" providerId="ADAL" clId="{0B147902-C8C8-4070-8678-662C37355974}" dt="2025-09-10T12:32:20.666" v="43" actId="20577"/>
          <ac:spMkLst>
            <pc:docMk/>
            <pc:sldMk cId="441263938" sldId="256"/>
            <ac:spMk id="8" creationId="{A2C54033-08AA-C8F2-4CBD-6988CA57A12A}"/>
          </ac:spMkLst>
        </pc:spChg>
        <pc:spChg chg="mod">
          <ac:chgData name="Sarah Wright 42006644" userId="b49fbf62-06e3-4b8a-a8ee-a7986e4263a0" providerId="ADAL" clId="{0B147902-C8C8-4070-8678-662C37355974}" dt="2025-09-10T12:32:13.645" v="34" actId="20577"/>
          <ac:spMkLst>
            <pc:docMk/>
            <pc:sldMk cId="441263938" sldId="256"/>
            <ac:spMk id="9" creationId="{F7ADD214-BCBC-4AA7-27E1-009C6C54215C}"/>
          </ac:spMkLst>
        </pc:spChg>
      </pc:sldChg>
      <pc:sldChg chg="del">
        <pc:chgData name="Sarah Wright 42006644" userId="b49fbf62-06e3-4b8a-a8ee-a7986e4263a0" providerId="ADAL" clId="{0B147902-C8C8-4070-8678-662C37355974}" dt="2025-09-10T12:32:25.500" v="44" actId="2696"/>
        <pc:sldMkLst>
          <pc:docMk/>
          <pc:sldMk cId="2297942219" sldId="318"/>
        </pc:sldMkLst>
      </pc:sldChg>
      <pc:sldChg chg="del">
        <pc:chgData name="Sarah Wright 42006644" userId="b49fbf62-06e3-4b8a-a8ee-a7986e4263a0" providerId="ADAL" clId="{0B147902-C8C8-4070-8678-662C37355974}" dt="2025-09-10T12:32:28.111" v="45" actId="2696"/>
        <pc:sldMkLst>
          <pc:docMk/>
          <pc:sldMk cId="2734338277" sldId="319"/>
        </pc:sldMkLst>
      </pc:sldChg>
      <pc:sldChg chg="del">
        <pc:chgData name="Sarah Wright 42006644" userId="b49fbf62-06e3-4b8a-a8ee-a7986e4263a0" providerId="ADAL" clId="{0B147902-C8C8-4070-8678-662C37355974}" dt="2025-09-10T12:32:43.517" v="46" actId="2696"/>
        <pc:sldMkLst>
          <pc:docMk/>
          <pc:sldMk cId="1546964833" sldId="347"/>
        </pc:sldMkLst>
      </pc:sldChg>
      <pc:sldChg chg="modSp mod">
        <pc:chgData name="Sarah Wright 42006644" userId="b49fbf62-06e3-4b8a-a8ee-a7986e4263a0" providerId="ADAL" clId="{0B147902-C8C8-4070-8678-662C37355974}" dt="2025-09-10T12:33:30.686" v="70" actId="20577"/>
        <pc:sldMkLst>
          <pc:docMk/>
          <pc:sldMk cId="3475332998" sldId="352"/>
        </pc:sldMkLst>
        <pc:spChg chg="mod">
          <ac:chgData name="Sarah Wright 42006644" userId="b49fbf62-06e3-4b8a-a8ee-a7986e4263a0" providerId="ADAL" clId="{0B147902-C8C8-4070-8678-662C37355974}" dt="2025-09-10T12:33:30.686" v="70" actId="20577"/>
          <ac:spMkLst>
            <pc:docMk/>
            <pc:sldMk cId="3475332998" sldId="352"/>
            <ac:spMk id="3" creationId="{3F65DDD6-00DC-3314-F62E-520B7C2F945A}"/>
          </ac:spMkLst>
        </pc:spChg>
      </pc:sldChg>
      <pc:sldChg chg="del">
        <pc:chgData name="Sarah Wright 42006644" userId="b49fbf62-06e3-4b8a-a8ee-a7986e4263a0" providerId="ADAL" clId="{0B147902-C8C8-4070-8678-662C37355974}" dt="2025-09-10T12:33:51.974" v="71" actId="2696"/>
        <pc:sldMkLst>
          <pc:docMk/>
          <pc:sldMk cId="2170449997" sldId="3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51D70-3361-4E44-83F0-BC210DF92509}" type="datetimeFigureOut">
              <a:t>9/10/2025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56257-6983-47FF-8CBD-AE726D706EC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586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6257-6983-47FF-8CBD-AE726D706EC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761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6257-6983-47FF-8CBD-AE726D706EC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480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F438F-1701-D1D1-2793-F379809FE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5BB251-D1DF-B56F-7F38-64CAB3407E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F68623-16FD-F653-BF8F-FE9BBDF9E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59D59-3E5E-5C24-B57B-53BCC63E49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6257-6983-47FF-8CBD-AE726D706EC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581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A31CF-1502-A436-7005-8529C1D15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83D442-E131-4ED2-B24F-07FFB40AA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C1083A-C05A-6E84-2DC7-47090D41A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AFB16-D222-C154-C1A9-C46029E7F0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6257-6983-47FF-8CBD-AE726D706EC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727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11FBB-BDC0-D741-D2B1-5F4B4F1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649D7B-B18C-703E-6ECA-AF424A8B46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D7FC16-5428-0AEE-190C-73E6F88433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CE8AB-7ACC-8C66-FC08-30FAF9571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6257-6983-47FF-8CBD-AE726D706EC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242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052A0-D90E-69F3-F896-45261F265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17CC22-709A-BEB2-B88A-A10000ED03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5EEF4B-D3D8-440F-BA3F-8B4066A5F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DA139-8768-040A-D95F-E305BDE83B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6257-6983-47FF-8CBD-AE726D706EC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560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033F-2E94-1A6B-75D2-C46B9058A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4B4EEB-1E38-5679-8139-121C2ED64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7B6A3-675B-974A-27AB-C517955F4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BA6F6-0B96-B2D7-E3A3-3BBF18C5A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6257-6983-47FF-8CBD-AE726D706EC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874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77CB2-9F8F-465F-D9DA-6B349A085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87F2A7-DED3-8089-7AC5-DD0E879D9D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B20348-469B-389C-7505-FA0B3517E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326B3-68D7-E652-C63C-E34ED03A97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6257-6983-47FF-8CBD-AE726D706EC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090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56257-6983-47FF-8CBD-AE726D706EC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244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1751FFE-27E7-45FC-AEE3-BE585CA9F27E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E273548-FE3B-47F0-95F7-0CB9CAF70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17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1751FFE-27E7-45FC-AEE3-BE585CA9F27E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E273548-FE3B-47F0-95F7-0CB9CAF70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51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1751FFE-27E7-45FC-AEE3-BE585CA9F27E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E273548-FE3B-47F0-95F7-0CB9CAF70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337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1751FFE-27E7-45FC-AEE3-BE585CA9F27E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E273548-FE3B-47F0-95F7-0CB9CAF70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211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1751FFE-27E7-45FC-AEE3-BE585CA9F27E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E273548-FE3B-47F0-95F7-0CB9CAF70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932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1751FFE-27E7-45FC-AEE3-BE585CA9F27E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E273548-FE3B-47F0-95F7-0CB9CAF70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5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1751FFE-27E7-45FC-AEE3-BE585CA9F27E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E273548-FE3B-47F0-95F7-0CB9CAF70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276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1751FFE-27E7-45FC-AEE3-BE585CA9F27E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E273548-FE3B-47F0-95F7-0CB9CAF70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931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1751FFE-27E7-45FC-AEE3-BE585CA9F27E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E273548-FE3B-47F0-95F7-0CB9CAF70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97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1751FFE-27E7-45FC-AEE3-BE585CA9F27E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E273548-FE3B-47F0-95F7-0CB9CAF70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263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B1751FFE-27E7-45FC-AEE3-BE585CA9F27E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0E273548-FE3B-47F0-95F7-0CB9CAF70E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450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574-0E72-411E-A93D-E0738EAD8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038"/>
            <a:ext cx="6858000" cy="1990725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0E2A0-A600-4551-AA93-5343794C9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963"/>
            <a:ext cx="6858000" cy="13795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321DF-C6FF-4643-A028-41CF4DE6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2821FA0B-C9DB-4646-8F26-3F1888F61771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05B84-290D-4395-9C62-92AB63643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D3D2B-1B41-4A4F-BF7A-982E58616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4D95FBCE-F3CB-44D9-A528-CB1DEDDE2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67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1A83A-11C9-40C4-9585-E7F72AF37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104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7E5B0-65EE-482E-9E97-D44D50CF0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0825"/>
            <a:ext cx="7886700" cy="3627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5AFCD-1B8B-4B6F-B1AA-D28885E0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2821FA0B-C9DB-4646-8F26-3F1888F61771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6180-744C-4A9D-8301-BAE24096F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B3AF0-F594-4DCE-9B6C-02CB14C60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4D95FBCE-F3CB-44D9-A528-CB1DEDDE2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522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B347C-054B-4B08-B6DC-24A6A4688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5575"/>
            <a:ext cx="7886700" cy="2376488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0D940-B6BB-432C-8690-23DDEC98B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288"/>
            <a:ext cx="7886700" cy="1250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8B502-17DC-42EA-AF37-1DFEE16C71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2821FA0B-C9DB-4646-8F26-3F1888F61771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717D0-4BDD-468F-8CCB-B195D817D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05E54-6378-4DC8-87CC-1EAF630F5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4D95FBCE-F3CB-44D9-A528-CB1DEDDE2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379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64832-736F-49FD-BB5B-BD2B81F63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104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B90A3-639F-443A-AC0E-EE25919EB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0825"/>
            <a:ext cx="3867150" cy="3627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7A54B4-FF11-4A5F-A158-2291B6EF9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520825"/>
            <a:ext cx="3867150" cy="3627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5DFDD-D4A3-43C2-83DC-B2C1E491B1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2821FA0B-C9DB-4646-8F26-3F1888F61771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10B2C-1EC6-45CB-8B9A-752CB45F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EE6C9-900D-46D0-AC26-F71517DB1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4D95FBCE-F3CB-44D9-A528-CB1DEDDE2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830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3736-CB25-4CE8-9151-3515BC2EA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04800"/>
            <a:ext cx="7886700" cy="1104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55170-1FC4-4C98-95F3-C3D45B838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401763"/>
            <a:ext cx="38687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BEACA5-FEA7-4BC0-A456-42C680BB89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087563"/>
            <a:ext cx="3868737" cy="307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ECFF85-A2B9-4051-8D82-4126114BC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1763"/>
            <a:ext cx="3887788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9DB855-D14D-4FC5-A5FA-7B33BD738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788" cy="3070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255F7E-DB81-4043-8A63-49E608B9C1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2821FA0B-C9DB-4646-8F26-3F1888F61771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48A193-2F6C-4E90-B41D-E62F90A8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6B49B-A388-4E9F-A6C7-4FCDE1802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4D95FBCE-F3CB-44D9-A528-CB1DEDDE2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6497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7AD4A-75D4-48FC-91F1-5F6E089E6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104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5293B-1D09-4FB3-B454-3CC06246BF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2821FA0B-C9DB-4646-8F26-3F1888F61771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EF5018-E1D2-43BC-98C2-960F9DC7F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21F48-8A52-44F4-B688-CB92F7CB3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4D95FBCE-F3CB-44D9-A528-CB1DEDDE2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402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70FEC7-4882-4518-BCD8-7092D36653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2821FA0B-C9DB-4646-8F26-3F1888F61771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49E5D3-B94E-46EC-BD5C-3EB325743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1BF35-62D4-4C47-90E9-D1183C3AF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4D95FBCE-F3CB-44D9-A528-CB1DEDDE2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7148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F3502-E412-40D3-ACF4-81C2BC4A7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5F517-84D7-45F6-A70E-9223C2A0D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822325"/>
            <a:ext cx="4629150" cy="40624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FF750-D338-4B9A-B46D-7F4AFB973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FDBEAE-956A-4A99-982E-3361E20799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2821FA0B-C9DB-4646-8F26-3F1888F61771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D6592-69A3-4E0C-B652-1656C68BB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287F1-90C3-401E-93FD-34D5706CD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4D95FBCE-F3CB-44D9-A528-CB1DEDDE2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87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B40E3-315E-4499-96B7-C19354399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81000"/>
            <a:ext cx="2949575" cy="13335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054250-795D-4FE1-AD21-C1B453C81C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822325"/>
            <a:ext cx="4629150" cy="4062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D46FD-4C54-4308-B211-E5534D3CAA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714500"/>
            <a:ext cx="2949575" cy="3176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87099F-86D0-452C-A019-21A7F17463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2821FA0B-C9DB-4646-8F26-3F1888F61771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777378-31C6-4EB7-A90F-B0A723A44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0805F-0DE7-40BE-8124-05A213BD0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4D95FBCE-F3CB-44D9-A528-CB1DEDDE2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598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F58B1-BBA9-4A90-B934-91D924F98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104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261B9E-FDA1-4C6F-A949-A0207BE5FA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520825"/>
            <a:ext cx="7886700" cy="36274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55302-5041-43D3-A18E-8E828403C4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2821FA0B-C9DB-4646-8F26-3F1888F61771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F9DB7-DFCA-446F-9053-4BC33B159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5C9DD-5439-43F9-B151-52096E61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4D95FBCE-F3CB-44D9-A528-CB1DEDDE2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985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3FFD82-3E85-4A6A-AF6E-E7E01C5D1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800"/>
            <a:ext cx="1971675" cy="4843463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1AC9C9-7483-47E1-8E0E-29A54DDE9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800"/>
            <a:ext cx="5762625" cy="48434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31DB5-6368-4065-B09F-1E9503A8E8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2821FA0B-C9DB-4646-8F26-3F1888F61771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FE2B-06AB-4896-A48E-2E87D83B4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297488"/>
            <a:ext cx="3086100" cy="3032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307DE-F370-4C46-BD0E-B944BF249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297488"/>
            <a:ext cx="2057400" cy="303212"/>
          </a:xfrm>
          <a:prstGeom prst="rect">
            <a:avLst/>
          </a:prstGeom>
        </p:spPr>
        <p:txBody>
          <a:bodyPr/>
          <a:lstStyle/>
          <a:p>
            <a:fld id="{4D95FBCE-F3CB-44D9-A528-CB1DEDDE24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15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40FF4B-4041-405A-A647-E5B197590D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"/>
          <a:stretch/>
        </p:blipFill>
        <p:spPr>
          <a:xfrm>
            <a:off x="0" y="0"/>
            <a:ext cx="920097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4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BC9146-283E-4413-81FA-5C752B35710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400" y="331"/>
            <a:ext cx="9158400" cy="572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16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sex.police.uk/dispatch" TargetMode="External"/><Relationship Id="rId2" Type="http://schemas.openxmlformats.org/officeDocument/2006/relationships/hyperlink" Target="http://www.essex.police.uk/essexwatch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2C54033-08AA-C8F2-4CBD-6988CA57A12A}"/>
              </a:ext>
            </a:extLst>
          </p:cNvPr>
          <p:cNvSpPr txBox="1"/>
          <p:nvPr/>
        </p:nvSpPr>
        <p:spPr>
          <a:xfrm>
            <a:off x="821093" y="679981"/>
            <a:ext cx="7921978" cy="43550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GB" sz="4800" b="1" dirty="0">
                <a:solidFill>
                  <a:schemeClr val="bg1"/>
                </a:solidFill>
                <a:latin typeface="Atkinson Hyperlegible"/>
              </a:rPr>
              <a:t>Essex Watch and Neighbourhood Watch Transition Update</a:t>
            </a:r>
          </a:p>
          <a:p>
            <a:r>
              <a:rPr lang="en-GB" sz="3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Chief Superintendent Waheed Khan</a:t>
            </a:r>
          </a:p>
          <a:p>
            <a:r>
              <a:rPr lang="en-GB" sz="32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Head of Local Policing Support Unit</a:t>
            </a:r>
          </a:p>
          <a:p>
            <a:endParaRPr lang="en-GB" sz="3200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endParaRPr lang="en-GB" sz="3200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ADD214-BCBC-4AA7-27E1-009C6C54215C}"/>
              </a:ext>
            </a:extLst>
          </p:cNvPr>
          <p:cNvSpPr txBox="1"/>
          <p:nvPr/>
        </p:nvSpPr>
        <p:spPr>
          <a:xfrm>
            <a:off x="821093" y="4712512"/>
            <a:ext cx="2787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000" dirty="0">
                <a:solidFill>
                  <a:schemeClr val="bg1"/>
                </a:solidFill>
                <a:latin typeface="Atkinson Hyperlegible" pitchFamily="2" charset="0"/>
              </a:rPr>
              <a:t>Date: 10</a:t>
            </a:r>
            <a:r>
              <a:rPr lang="en-GB" sz="2000" baseline="30000" dirty="0">
                <a:solidFill>
                  <a:schemeClr val="bg1"/>
                </a:solidFill>
                <a:latin typeface="Atkinson Hyperlegible" pitchFamily="2" charset="0"/>
              </a:rPr>
              <a:t>th</a:t>
            </a:r>
            <a:r>
              <a:rPr lang="en-GB" sz="2000" dirty="0">
                <a:solidFill>
                  <a:schemeClr val="bg1"/>
                </a:solidFill>
                <a:latin typeface="Atkinson Hyperlegible" pitchFamily="2" charset="0"/>
              </a:rPr>
              <a:t> September 2025</a:t>
            </a:r>
          </a:p>
        </p:txBody>
      </p:sp>
      <p:pic>
        <p:nvPicPr>
          <p:cNvPr id="5" name="Picture 4" descr="A logo with a red and white circle&#10;&#10;AI-generated content may be incorrect.">
            <a:extLst>
              <a:ext uri="{FF2B5EF4-FFF2-40B4-BE49-F238E27FC236}">
                <a16:creationId xmlns:a16="http://schemas.microsoft.com/office/drawing/2014/main" id="{C92ED907-4941-7D14-24FE-643CC8AD5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507" y="4275531"/>
            <a:ext cx="1274069" cy="1274069"/>
          </a:xfrm>
          <a:prstGeom prst="rect">
            <a:avLst/>
          </a:prstGeom>
        </p:spPr>
      </p:pic>
      <p:pic>
        <p:nvPicPr>
          <p:cNvPr id="7" name="Picture 6" descr="A yellow circle with a group of people and text&#10;&#10;AI-generated content may be incorrect.">
            <a:extLst>
              <a:ext uri="{FF2B5EF4-FFF2-40B4-BE49-F238E27FC236}">
                <a16:creationId xmlns:a16="http://schemas.microsoft.com/office/drawing/2014/main" id="{340654DD-0D72-93FA-35B8-3F7B2858E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176" y="4275532"/>
            <a:ext cx="1274069" cy="127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63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ACFF8-8B0C-47CC-5B86-8EF2C96C6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223" y="277906"/>
            <a:ext cx="8280777" cy="629942"/>
          </a:xfrm>
        </p:spPr>
        <p:txBody>
          <a:bodyPr/>
          <a:lstStyle/>
          <a:p>
            <a:pPr algn="ctr"/>
            <a:r>
              <a:rPr lang="en-GB" sz="3200" b="1" dirty="0">
                <a:latin typeface="Atkinson Hyperlegible" pitchFamily="50" charset="0"/>
              </a:rPr>
              <a:t>Essex Police website</a:t>
            </a:r>
          </a:p>
        </p:txBody>
      </p:sp>
      <p:pic>
        <p:nvPicPr>
          <p:cNvPr id="5" name="Picture 4" descr="A person in a hat and glasses&#10;&#10;AI-generated content may be incorrect.">
            <a:extLst>
              <a:ext uri="{FF2B5EF4-FFF2-40B4-BE49-F238E27FC236}">
                <a16:creationId xmlns:a16="http://schemas.microsoft.com/office/drawing/2014/main" id="{661BFAE5-E2AC-ED16-9E1D-76780CA79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23" y="907848"/>
            <a:ext cx="8280777" cy="419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05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A1C8D-F059-DF1F-EE06-6516529F8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D115-2858-7667-B2B0-BF4A3FD1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06" y="277906"/>
            <a:ext cx="8291592" cy="495822"/>
          </a:xfrm>
        </p:spPr>
        <p:txBody>
          <a:bodyPr/>
          <a:lstStyle/>
          <a:p>
            <a:pPr algn="ctr"/>
            <a:r>
              <a:rPr lang="en-GB" sz="3200" b="1" dirty="0">
                <a:latin typeface="Atkinson Hyperlegible" pitchFamily="50" charset="0"/>
              </a:rPr>
              <a:t>Essex Police website – Your Area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E6ECE06-2BD3-3373-385E-07A3EC97E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06" y="773728"/>
            <a:ext cx="8291593" cy="38783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C1511D7-5358-A513-4A3B-51F58CC33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892" y="2088699"/>
            <a:ext cx="3580107" cy="362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42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3272C-658B-8C09-474C-B01F4BE1D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8BAAD-B46D-83F7-45D3-23D587877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788" y="277906"/>
            <a:ext cx="8273212" cy="517539"/>
          </a:xfrm>
        </p:spPr>
        <p:txBody>
          <a:bodyPr/>
          <a:lstStyle/>
          <a:p>
            <a:pPr algn="ctr"/>
            <a:r>
              <a:rPr lang="en-GB" sz="3200" b="1" dirty="0">
                <a:latin typeface="Atkinson Hyperlegible" pitchFamily="50" charset="0"/>
              </a:rPr>
              <a:t>Essex Police website – Your Area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68CCD-7280-E67D-F959-E8C1D001D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272" y="902259"/>
            <a:ext cx="7886700" cy="3627438"/>
          </a:xfrm>
        </p:spPr>
        <p:txBody>
          <a:bodyPr/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4B4D81-4EBB-893F-9E4B-AC571C5EA5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042"/>
          <a:stretch/>
        </p:blipFill>
        <p:spPr>
          <a:xfrm>
            <a:off x="870788" y="795445"/>
            <a:ext cx="8273212" cy="486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5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26069-6D5C-9D81-632B-6C16B064C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BEDE0-F146-B5DC-17CD-12E2AFF7F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904" y="277906"/>
            <a:ext cx="8276096" cy="549163"/>
          </a:xfrm>
        </p:spPr>
        <p:txBody>
          <a:bodyPr/>
          <a:lstStyle/>
          <a:p>
            <a:pPr algn="ctr"/>
            <a:r>
              <a:rPr lang="en-GB" sz="3200" b="1" dirty="0">
                <a:latin typeface="Atkinson Hyperlegible" pitchFamily="50" charset="0"/>
              </a:rPr>
              <a:t>Essex Police website – Your Area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C65CA0-B55D-C0A8-6EC8-D784A9A68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904" y="827070"/>
            <a:ext cx="8276095" cy="8660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2638EC-9960-5B3B-8389-10FA1B1599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371"/>
          <a:stretch/>
        </p:blipFill>
        <p:spPr>
          <a:xfrm>
            <a:off x="1836553" y="2070003"/>
            <a:ext cx="1213448" cy="36449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B179A8-DE35-74C1-7755-71F1F1009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2548" y="1685072"/>
            <a:ext cx="3195249" cy="40299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7A751C-5E05-5BCB-0B69-7FADF11A9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2548" y="1756428"/>
            <a:ext cx="4267796" cy="9716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5AECBD-8443-F1E8-AAAA-39360F06C0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795" y="1693108"/>
            <a:ext cx="3083149" cy="8021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C1D4AF-06C7-2912-1B47-372B470284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5044" y="1221638"/>
            <a:ext cx="1718076" cy="51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141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D3220-4FC8-A8F4-248F-E3E311D75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EFD67-C4F7-97B9-82B1-13099BA3B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156" y="277906"/>
            <a:ext cx="8283844" cy="613247"/>
          </a:xfrm>
        </p:spPr>
        <p:txBody>
          <a:bodyPr/>
          <a:lstStyle/>
          <a:p>
            <a:pPr algn="ctr"/>
            <a:r>
              <a:rPr lang="en-GB" sz="3200" b="1" dirty="0">
                <a:latin typeface="+mn-lt"/>
              </a:rPr>
              <a:t>Dispatch weekly email newsletter</a:t>
            </a:r>
          </a:p>
        </p:txBody>
      </p:sp>
      <p:pic>
        <p:nvPicPr>
          <p:cNvPr id="3" name="Picture 2" descr="A group of images of a person&#10;&#10;Description automatically generated">
            <a:extLst>
              <a:ext uri="{FF2B5EF4-FFF2-40B4-BE49-F238E27FC236}">
                <a16:creationId xmlns:a16="http://schemas.microsoft.com/office/drawing/2014/main" id="{C3FFE3D8-4BD0-9924-26EC-B5F7F33F5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97" y="16408"/>
            <a:ext cx="7247812" cy="5698592"/>
          </a:xfrm>
          <a:prstGeom prst="rect">
            <a:avLst/>
          </a:prstGeom>
        </p:spPr>
      </p:pic>
      <p:pic>
        <p:nvPicPr>
          <p:cNvPr id="5" name="Picture 4" descr="A yellow and black sign reads 'Dispatch - Essex Police Weekly Update'.">
            <a:extLst>
              <a:ext uri="{FF2B5EF4-FFF2-40B4-BE49-F238E27FC236}">
                <a16:creationId xmlns:a16="http://schemas.microsoft.com/office/drawing/2014/main" id="{6BB9E687-9E93-6651-4099-CAC7F5E5BF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97" y="1361988"/>
            <a:ext cx="7247812" cy="22649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8154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786BD-1555-44B7-0BB7-579935C31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04F14-F072-74A1-277A-AED5D829B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156" y="277906"/>
            <a:ext cx="8283844" cy="613247"/>
          </a:xfrm>
        </p:spPr>
        <p:txBody>
          <a:bodyPr/>
          <a:lstStyle/>
          <a:p>
            <a:pPr algn="ctr"/>
            <a:r>
              <a:rPr lang="en-GB" sz="3200" b="1" dirty="0">
                <a:latin typeface="Atkinson Hyperlegible" pitchFamily="50" charset="0"/>
              </a:rPr>
              <a:t>Dispatch weekly email newsletter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B7C837-0105-483C-5707-459892B977A0}"/>
              </a:ext>
            </a:extLst>
          </p:cNvPr>
          <p:cNvSpPr txBox="1"/>
          <p:nvPr/>
        </p:nvSpPr>
        <p:spPr>
          <a:xfrm>
            <a:off x="860157" y="1189777"/>
            <a:ext cx="8283843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  <a:ea typeface="Calibri"/>
                <a:cs typeface="Calibri"/>
              </a:rPr>
              <a:t>Weekly email newsletter sent to subscribing members of the public.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  <a:ea typeface="Calibri"/>
                <a:cs typeface="Calibri"/>
              </a:rPr>
              <a:t>Monday edition covers the whole Essex area.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  <a:ea typeface="Calibri"/>
                <a:cs typeface="Calibri"/>
              </a:rPr>
              <a:t>Wednesday edition covers 14 districts within Essex.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  <a:ea typeface="Calibri"/>
                <a:cs typeface="Calibri"/>
              </a:rPr>
              <a:t>Managed by the Media and Communications Department.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  <a:ea typeface="Calibri"/>
                <a:cs typeface="Calibri"/>
              </a:rPr>
              <a:t>District editions edited by Community Safety Engagement Officers.</a:t>
            </a:r>
          </a:p>
          <a:p>
            <a:endParaRPr lang="en-GB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6521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9E615-CB3B-F35C-0E5C-97D3AAB63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8C05A-E815-9AE5-DBD4-943BABAB4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156" y="277906"/>
            <a:ext cx="8283844" cy="613247"/>
          </a:xfrm>
        </p:spPr>
        <p:txBody>
          <a:bodyPr/>
          <a:lstStyle/>
          <a:p>
            <a:pPr algn="ctr"/>
            <a:r>
              <a:rPr lang="en-GB" sz="3200" b="1" dirty="0">
                <a:latin typeface="Atkinson Hyperlegible" pitchFamily="50" charset="0"/>
              </a:rPr>
              <a:t>Dispatch weekly email newsletter</a:t>
            </a:r>
          </a:p>
        </p:txBody>
      </p:sp>
      <p:pic>
        <p:nvPicPr>
          <p:cNvPr id="6" name="Picture 5" descr="A group of images of people&#10;&#10;AI-generated content may be incorrect.">
            <a:extLst>
              <a:ext uri="{FF2B5EF4-FFF2-40B4-BE49-F238E27FC236}">
                <a16:creationId xmlns:a16="http://schemas.microsoft.com/office/drawing/2014/main" id="{1E6C5EBC-C83F-0305-D3C2-909E61BB2B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56" y="1020037"/>
            <a:ext cx="8283844" cy="469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45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E6CF1-1520-D73B-0830-E8959B62C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B40AC-AFCC-055E-4D26-AD08D699E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156" y="277906"/>
            <a:ext cx="8283844" cy="613247"/>
          </a:xfrm>
        </p:spPr>
        <p:txBody>
          <a:bodyPr/>
          <a:lstStyle/>
          <a:p>
            <a:pPr algn="ctr"/>
            <a:r>
              <a:rPr lang="en-GB" sz="3200" b="1" dirty="0">
                <a:latin typeface="Atkinson Hyperlegible" pitchFamily="50" charset="0"/>
              </a:rPr>
              <a:t>Dispatch weekly email newsletter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61DD4C-9CBF-880F-8664-D20AD12F23EA}"/>
              </a:ext>
            </a:extLst>
          </p:cNvPr>
          <p:cNvSpPr txBox="1"/>
          <p:nvPr/>
        </p:nvSpPr>
        <p:spPr>
          <a:xfrm>
            <a:off x="860157" y="1189777"/>
            <a:ext cx="8283843" cy="25237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  <a:ea typeface="Calibri"/>
                <a:cs typeface="Calibri"/>
              </a:rPr>
              <a:t>News about local policing from the last 7 days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  <a:ea typeface="Calibri"/>
                <a:cs typeface="Calibri"/>
              </a:rPr>
              <a:t>Events and 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  <a:ea typeface="Calibri"/>
                <a:cs typeface="Calibri"/>
              </a:rPr>
              <a:t>Crime prevention advice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  <a:ea typeface="Calibri"/>
                <a:cs typeface="Calibri"/>
              </a:rPr>
              <a:t>Fraud prevention tips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  <a:ea typeface="Calibri"/>
                <a:cs typeface="Calibri"/>
              </a:rPr>
              <a:t>Frequently Asked Question of the Week</a:t>
            </a:r>
          </a:p>
          <a:p>
            <a:endParaRPr lang="en-GB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1167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F8CCD-468C-1F69-187D-FFB5C8892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273" y="1691154"/>
            <a:ext cx="7886700" cy="3627438"/>
          </a:xfrm>
        </p:spPr>
        <p:txBody>
          <a:bodyPr/>
          <a:lstStyle/>
          <a:p>
            <a:endParaRPr lang="en-GB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100" dirty="0">
              <a:effectLst/>
              <a:latin typeface="Atkinson Hyperlegible" pitchFamily="50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100" dirty="0">
              <a:latin typeface="Atkinson Hyperlegible" pitchFamily="50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BF4107-7434-4F5D-37AE-D3AA38790073}"/>
              </a:ext>
            </a:extLst>
          </p:cNvPr>
          <p:cNvSpPr txBox="1"/>
          <p:nvPr/>
        </p:nvSpPr>
        <p:spPr>
          <a:xfrm>
            <a:off x="1047749" y="323084"/>
            <a:ext cx="79629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tkinson Hyperlegible" pitchFamily="50" charset="0"/>
              </a:rPr>
              <a:t>New Style Automated Crime Data</a:t>
            </a:r>
          </a:p>
          <a:p>
            <a:pPr algn="ctr"/>
            <a:endParaRPr lang="en-GB" sz="2800" dirty="0">
              <a:latin typeface="Atkinson Hyperlegible" pitchFamily="50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tkinson Hyperlegible" pitchFamily="50" charset="0"/>
              </a:rPr>
              <a:t>Restricted by Data Protection rules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tkinson Hyperlegible" pitchFamily="50" charset="0"/>
              </a:rPr>
              <a:t>Future development via AI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tkinson Hyperlegible" pitchFamily="50" charset="0"/>
              </a:rPr>
              <a:t>Inclusion partial postcode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86FF70-FB26-9CF1-14E5-82A46BA570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19" b="9655"/>
          <a:stretch/>
        </p:blipFill>
        <p:spPr>
          <a:xfrm>
            <a:off x="1016808" y="2358667"/>
            <a:ext cx="8024781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51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88409-EBED-6F14-0857-EB87425D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200" b="1" dirty="0">
                <a:latin typeface="Atkinson Hyperlegible" pitchFamily="50" charset="0"/>
              </a:rPr>
              <a:t>Ownership &amp;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36C6A-2674-07B9-33A4-861864332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309" y="1180166"/>
            <a:ext cx="7886700" cy="3627438"/>
          </a:xfrm>
        </p:spPr>
        <p:txBody>
          <a:bodyPr/>
          <a:lstStyle/>
          <a:p>
            <a:r>
              <a:rPr lang="en-GB" dirty="0">
                <a:latin typeface="Atkinson Hyperlegible" pitchFamily="50" charset="0"/>
              </a:rPr>
              <a:t>Neighbourhood  Policing  Inspectors and Teams – main contact for NHW, Allotment, Caravan and Dog Watch</a:t>
            </a:r>
          </a:p>
          <a:p>
            <a:r>
              <a:rPr lang="en-GB" dirty="0">
                <a:latin typeface="Atkinson Hyperlegible" pitchFamily="50" charset="0"/>
              </a:rPr>
              <a:t>Rural Engagement Team – Horse Volunteers, Farm and Heritage Watch</a:t>
            </a:r>
          </a:p>
          <a:p>
            <a:r>
              <a:rPr lang="en-GB" dirty="0">
                <a:latin typeface="Atkinson Hyperlegible" pitchFamily="50" charset="0"/>
              </a:rPr>
              <a:t>Marine Unit – Marine Watch</a:t>
            </a:r>
          </a:p>
          <a:p>
            <a:r>
              <a:rPr lang="en-GB" dirty="0">
                <a:latin typeface="Atkinson Hyperlegible" pitchFamily="50" charset="0"/>
              </a:rPr>
              <a:t>Business Crime Team – Business Watch </a:t>
            </a:r>
          </a:p>
        </p:txBody>
      </p:sp>
    </p:spTree>
    <p:extLst>
      <p:ext uri="{BB962C8B-B14F-4D97-AF65-F5344CB8AC3E}">
        <p14:creationId xmlns:p14="http://schemas.microsoft.com/office/powerpoint/2010/main" val="3141619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D957A-6CC8-8B68-02F0-5055E32BB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B916F-F87D-7D9D-5843-264D5FBEF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86" y="304800"/>
            <a:ext cx="8294914" cy="602596"/>
          </a:xfrm>
        </p:spPr>
        <p:txBody>
          <a:bodyPr/>
          <a:lstStyle/>
          <a:p>
            <a:pPr algn="ctr"/>
            <a:r>
              <a:rPr lang="en-GB" sz="3200" b="1" dirty="0">
                <a:latin typeface="Atkinson Hyperlegible" pitchFamily="50" charset="0"/>
              </a:rPr>
              <a:t>Transition from email distribution to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0B1A0-A512-EA35-3365-EBF3CC2E3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309" y="1180166"/>
            <a:ext cx="7886700" cy="3627438"/>
          </a:xfrm>
        </p:spPr>
        <p:txBody>
          <a:bodyPr/>
          <a:lstStyle/>
          <a:p>
            <a:r>
              <a:rPr lang="en-GB" dirty="0">
                <a:latin typeface="Atkinson Hyperlegible" pitchFamily="50" charset="0"/>
              </a:rPr>
              <a:t>Phasing out current emails containing PDFs</a:t>
            </a:r>
          </a:p>
          <a:p>
            <a:r>
              <a:rPr lang="en-GB" dirty="0">
                <a:latin typeface="Atkinson Hyperlegible" pitchFamily="50" charset="0"/>
              </a:rPr>
              <a:t>Phasing in website dashboards</a:t>
            </a:r>
          </a:p>
          <a:p>
            <a:r>
              <a:rPr lang="en-GB" dirty="0">
                <a:latin typeface="Atkinson Hyperlegible" pitchFamily="50" charset="0"/>
              </a:rPr>
              <a:t>Dispatch – weekly crime updates &amp; crime data</a:t>
            </a:r>
          </a:p>
          <a:p>
            <a:r>
              <a:rPr lang="en-GB" dirty="0">
                <a:latin typeface="Atkinson Hyperlegible" pitchFamily="50" charset="0"/>
              </a:rPr>
              <a:t>Dashboards can be filtered by:</a:t>
            </a:r>
          </a:p>
          <a:p>
            <a:pPr lvl="1"/>
            <a:r>
              <a:rPr lang="en-GB" dirty="0">
                <a:latin typeface="Atkinson Hyperlegible" pitchFamily="50" charset="0"/>
              </a:rPr>
              <a:t>District</a:t>
            </a:r>
          </a:p>
          <a:p>
            <a:pPr lvl="1"/>
            <a:r>
              <a:rPr lang="en-GB" dirty="0">
                <a:latin typeface="Atkinson Hyperlegible" pitchFamily="50" charset="0"/>
              </a:rPr>
              <a:t>Location</a:t>
            </a:r>
          </a:p>
          <a:p>
            <a:pPr lvl="1"/>
            <a:r>
              <a:rPr lang="en-GB" dirty="0">
                <a:latin typeface="Atkinson Hyperlegible" pitchFamily="50" charset="0"/>
              </a:rPr>
              <a:t>Offence</a:t>
            </a:r>
          </a:p>
          <a:p>
            <a:pPr lvl="1"/>
            <a:r>
              <a:rPr lang="en-GB" dirty="0">
                <a:latin typeface="Atkinson Hyperlegible" pitchFamily="50" charset="0"/>
              </a:rPr>
              <a:t>Watch</a:t>
            </a:r>
          </a:p>
          <a:p>
            <a:r>
              <a:rPr lang="en-GB" dirty="0">
                <a:latin typeface="Atkinson Hyperlegible" pitchFamily="50" charset="0"/>
              </a:rPr>
              <a:t>Data exportable to spreadsheet format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583EDF-9D8C-0491-48C5-1A56D0D34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842" y="3597687"/>
            <a:ext cx="5782482" cy="60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77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E1CBB-2CA0-1C71-FAC7-EC6648C5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CB1DB-BFCE-F21C-49C7-9E3B92856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86" y="304800"/>
            <a:ext cx="8294914" cy="602596"/>
          </a:xfrm>
        </p:spPr>
        <p:txBody>
          <a:bodyPr/>
          <a:lstStyle/>
          <a:p>
            <a:pPr algn="ctr"/>
            <a:r>
              <a:rPr lang="en-GB" sz="3200" b="1" dirty="0">
                <a:latin typeface="Atkinson Hyperlegible" pitchFamily="50" charset="0"/>
              </a:rPr>
              <a:t>Transition from email to website</a:t>
            </a:r>
            <a:br>
              <a:rPr lang="en-GB" sz="3200" b="1" dirty="0">
                <a:latin typeface="Atkinson Hyperlegible" pitchFamily="50" charset="0"/>
              </a:rPr>
            </a:br>
            <a:r>
              <a:rPr lang="en-GB" sz="3200" b="1" dirty="0">
                <a:latin typeface="Atkinson Hyperlegible" pitchFamily="50" charset="0"/>
              </a:rPr>
              <a:t>timescale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5DDD6-00DC-3314-F62E-520B7C2F9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309" y="1180166"/>
            <a:ext cx="7886700" cy="3627438"/>
          </a:xfrm>
        </p:spPr>
        <p:txBody>
          <a:bodyPr/>
          <a:lstStyle/>
          <a:p>
            <a:endParaRPr lang="en-GB" dirty="0"/>
          </a:p>
          <a:p>
            <a:r>
              <a:rPr lang="en-GB" dirty="0">
                <a:latin typeface="Atkinson Hyperlegible" pitchFamily="50" charset="0"/>
              </a:rPr>
              <a:t>Emails &amp; PDFs continue until 6 October</a:t>
            </a:r>
          </a:p>
          <a:p>
            <a:r>
              <a:rPr lang="en-GB" dirty="0">
                <a:latin typeface="Atkinson Hyperlegible" pitchFamily="50" charset="0"/>
              </a:rPr>
              <a:t>Dispatch and website only from 7 October</a:t>
            </a:r>
          </a:p>
          <a:p>
            <a:r>
              <a:rPr lang="en-GB" dirty="0">
                <a:latin typeface="Atkinson Hyperlegible" pitchFamily="50" charset="0"/>
                <a:hlinkClick r:id="rId2"/>
              </a:rPr>
              <a:t>www.essex.police.uk/essexwatch</a:t>
            </a:r>
            <a:endParaRPr lang="en-GB" dirty="0">
              <a:latin typeface="Atkinson Hyperlegible" pitchFamily="50" charset="0"/>
            </a:endParaRPr>
          </a:p>
          <a:p>
            <a:r>
              <a:rPr lang="en-GB" dirty="0">
                <a:latin typeface="Atkinson Hyperlegible" pitchFamily="50" charset="0"/>
                <a:hlinkClick r:id="rId3"/>
              </a:rPr>
              <a:t>www.essex.police.uk/dispatch</a:t>
            </a:r>
            <a:endParaRPr lang="en-GB" dirty="0">
              <a:latin typeface="Atkinson Hyperlegible" pitchFamily="50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5332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A53C2-B4C2-CA6E-4646-723BD3A0B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B063C-A71A-C194-E986-8638B9C16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273" y="1691154"/>
            <a:ext cx="7886700" cy="3627438"/>
          </a:xfrm>
        </p:spPr>
        <p:txBody>
          <a:bodyPr/>
          <a:lstStyle/>
          <a:p>
            <a:endParaRPr lang="en-GB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100" dirty="0">
              <a:effectLst/>
              <a:latin typeface="Atkinson Hyperlegible" pitchFamily="50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100" dirty="0">
              <a:latin typeface="Atkinson Hyperlegible" pitchFamily="50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8C2E84-9FCB-BD63-684C-84CA86C21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94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86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C50EA-CE49-DABE-FDF9-D15010E8C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C7D04DC-9AD7-96B5-10EF-3D7C98EB8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003" y="119095"/>
            <a:ext cx="1942006" cy="27406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D1F6C8-79DB-EA62-1B76-72D0EF331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875" y="119094"/>
            <a:ext cx="1934927" cy="27406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DFB356-2C2D-2A8E-8F50-8B8EB126A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922" y="129619"/>
            <a:ext cx="1930569" cy="2736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F67AAAF-98FA-100F-9A84-BD499A9B8C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6731" y="129619"/>
            <a:ext cx="1935577" cy="27406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223E21-7675-0F42-2A3F-1E529A0D35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1003" y="2857500"/>
            <a:ext cx="1944256" cy="27329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995075-C8E4-0EA3-FC16-7E611DAA4E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2217" y="2876944"/>
            <a:ext cx="1924585" cy="27329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9DAD6B3-A84B-3ACF-FC54-1B16B731C4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1936" y="2876944"/>
            <a:ext cx="1934427" cy="27290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8F6F59B-D309-3EE4-D90E-58A0D310D1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7777" y="2876944"/>
            <a:ext cx="1933483" cy="271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89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A3332-7284-E632-613E-69B0A69C5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0368CF-E56F-74F4-7AD2-5B207EC8B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652" y="0"/>
            <a:ext cx="56346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49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5BC3F-BDD8-2D19-2CB7-2A615C07D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3D94C1-7E3B-8967-74FD-8F79580D0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408" y="657333"/>
            <a:ext cx="2669590" cy="44003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07EB35-1FEA-5ECC-47F6-AC51D1CF6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1811" y="653251"/>
            <a:ext cx="2636934" cy="43840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93094D-89CB-9356-FD37-BFDC7BA477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558" y="677743"/>
            <a:ext cx="2612442" cy="435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70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3FC28-A94F-0B9A-E5AF-38D013160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B59942-4ECB-BBB4-7FCA-4C0EF7C54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443" y="194891"/>
            <a:ext cx="5287113" cy="532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19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ECC81-D9EB-0D67-2BD2-894624E96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5753E7-DF86-C781-9A12-376752510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013" y="0"/>
            <a:ext cx="483797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F8CCD-468C-1F69-187D-FFB5C8892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273" y="1691154"/>
            <a:ext cx="7886700" cy="3627438"/>
          </a:xfrm>
        </p:spPr>
        <p:txBody>
          <a:bodyPr/>
          <a:lstStyle/>
          <a:p>
            <a:endParaRPr lang="en-GB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100" dirty="0">
              <a:effectLst/>
              <a:latin typeface="Atkinson Hyperlegible" pitchFamily="50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sz="1100" dirty="0">
              <a:latin typeface="Atkinson Hyperlegible" pitchFamily="50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BF4107-7434-4F5D-37AE-D3AA38790073}"/>
              </a:ext>
            </a:extLst>
          </p:cNvPr>
          <p:cNvSpPr txBox="1"/>
          <p:nvPr/>
        </p:nvSpPr>
        <p:spPr>
          <a:xfrm>
            <a:off x="940172" y="110125"/>
            <a:ext cx="79629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222222"/>
                </a:solidFill>
                <a:latin typeface="Atkinson Hyperlegible" pitchFamily="50" charset="0"/>
                <a:cs typeface="Calibri" panose="020F0502020204030204" pitchFamily="34" charset="0"/>
              </a:rPr>
              <a:t>Summary</a:t>
            </a:r>
            <a:endParaRPr lang="en-GB" sz="4800" dirty="0">
              <a:solidFill>
                <a:srgbClr val="222222"/>
              </a:solidFill>
              <a:latin typeface="Atkinson Hyperlegible" pitchFamily="50" charset="0"/>
              <a:cs typeface="Calibri" panose="020F0502020204030204" pitchFamily="34" charset="0"/>
            </a:endParaRP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endParaRPr lang="en-GB" sz="2800" dirty="0">
              <a:latin typeface="Atkinson Hyperlegible" pitchFamily="50" charset="0"/>
            </a:endParaRP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</a:rPr>
              <a:t>Good news – crime being solved – more local policing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</a:rPr>
              <a:t>Opportunities to engage with local policing teams directly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</a:rPr>
              <a:t>Access crime information and prevention advice via essex.police.uk and Dispatch</a:t>
            </a:r>
          </a:p>
          <a:p>
            <a:pPr marL="457200" lvl="0" indent="-457200" fontAlgn="base">
              <a:buFont typeface="Arial" panose="020B0604020202020204" pitchFamily="34" charset="0"/>
              <a:buChar char="•"/>
            </a:pPr>
            <a:r>
              <a:rPr lang="en-GB" sz="2800" dirty="0">
                <a:latin typeface="Atkinson Hyperlegible" pitchFamily="50" charset="0"/>
              </a:rPr>
              <a:t>Next steps – increased technology, better use of Dispatch</a:t>
            </a:r>
            <a:endParaRPr lang="en-GB" sz="2400" dirty="0">
              <a:solidFill>
                <a:srgbClr val="222222"/>
              </a:solidFill>
              <a:latin typeface="Atkinson Hyperlegible" pitchFamily="50" charset="0"/>
            </a:endParaRPr>
          </a:p>
          <a:p>
            <a:endParaRPr lang="en-GB" sz="2400" dirty="0"/>
          </a:p>
        </p:txBody>
      </p:sp>
      <p:pic>
        <p:nvPicPr>
          <p:cNvPr id="5" name="Picture 4" descr="A logo with a red and white circle&#10;&#10;AI-generated content may be incorrect.">
            <a:extLst>
              <a:ext uri="{FF2B5EF4-FFF2-40B4-BE49-F238E27FC236}">
                <a16:creationId xmlns:a16="http://schemas.microsoft.com/office/drawing/2014/main" id="{7C0975F1-1BC8-50D6-A8E7-359596792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931" y="4330804"/>
            <a:ext cx="1274069" cy="1274069"/>
          </a:xfrm>
          <a:prstGeom prst="rect">
            <a:avLst/>
          </a:prstGeom>
        </p:spPr>
      </p:pic>
      <p:pic>
        <p:nvPicPr>
          <p:cNvPr id="6" name="Picture 5" descr="A yellow circle with a group of people and text&#10;&#10;AI-generated content may be incorrect.">
            <a:extLst>
              <a:ext uri="{FF2B5EF4-FFF2-40B4-BE49-F238E27FC236}">
                <a16:creationId xmlns:a16="http://schemas.microsoft.com/office/drawing/2014/main" id="{403A2D48-C634-659B-1AE8-F66AB5DBF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069" y="4386768"/>
            <a:ext cx="1274069" cy="1274069"/>
          </a:xfrm>
          <a:prstGeom prst="rect">
            <a:avLst/>
          </a:prstGeom>
        </p:spPr>
      </p:pic>
      <p:pic>
        <p:nvPicPr>
          <p:cNvPr id="9" name="Picture 8" descr="A police badge with a crown&#10;&#10;AI-generated content may be incorrect.">
            <a:extLst>
              <a:ext uri="{FF2B5EF4-FFF2-40B4-BE49-F238E27FC236}">
                <a16:creationId xmlns:a16="http://schemas.microsoft.com/office/drawing/2014/main" id="{BAAB7E15-3DD0-F97A-A36B-3F809EDAFA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330805"/>
            <a:ext cx="1274069" cy="127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40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b29481f-e477-49fd-bf29-3742e449a2ac">
      <UserInfo>
        <DisplayName>Claire Talbot CH/SUPT 42000018</DisplayName>
        <AccountId>442</AccountId>
        <AccountType/>
      </UserInfo>
      <UserInfo>
        <DisplayName>Karen Scott PC 42079812</DisplayName>
        <AccountId>4439</AccountId>
        <AccountType/>
      </UserInfo>
      <UserInfo>
        <DisplayName>Everyone except external users</DisplayName>
        <AccountId>8</AccountId>
        <AccountType/>
      </UserInfo>
    </SharedWithUsers>
    <_activity xmlns="d6c0146a-44c8-46b5-b049-e055ac9fbcd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C86D5974E7C24C918B31298816FEAF" ma:contentTypeVersion="18" ma:contentTypeDescription="Create a new document." ma:contentTypeScope="" ma:versionID="12c4761faa3bf52f380aad0abb0cca99">
  <xsd:schema xmlns:xsd="http://www.w3.org/2001/XMLSchema" xmlns:xs="http://www.w3.org/2001/XMLSchema" xmlns:p="http://schemas.microsoft.com/office/2006/metadata/properties" xmlns:ns3="fb29481f-e477-49fd-bf29-3742e449a2ac" xmlns:ns4="d6c0146a-44c8-46b5-b049-e055ac9fbcd9" targetNamespace="http://schemas.microsoft.com/office/2006/metadata/properties" ma:root="true" ma:fieldsID="1afb660d81698165525f66e7083c0633" ns3:_="" ns4:_="">
    <xsd:import namespace="fb29481f-e477-49fd-bf29-3742e449a2ac"/>
    <xsd:import namespace="d6c0146a-44c8-46b5-b049-e055ac9fbcd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_activity" minOccurs="0"/>
                <xsd:element ref="ns4:MediaLengthInSeconds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9481f-e477-49fd-bf29-3742e449a2a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c0146a-44c8-46b5-b049-e055ac9fbc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36362C-594B-41C2-9868-B046113FFF79}">
  <ds:schemaRefs>
    <ds:schemaRef ds:uri="http://schemas.microsoft.com/office/2006/documentManagement/types"/>
    <ds:schemaRef ds:uri="http://purl.org/dc/elements/1.1/"/>
    <ds:schemaRef ds:uri="fb29481f-e477-49fd-bf29-3742e449a2ac"/>
    <ds:schemaRef ds:uri="http://purl.org/dc/dcmitype/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d6c0146a-44c8-46b5-b049-e055ac9fbcd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E2BC75F-0242-4747-BBC5-9A239C77C4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AC8D54-DC69-43F6-9F10-5EAFB1AF5E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29481f-e477-49fd-bf29-3742e449a2ac"/>
    <ds:schemaRef ds:uri="d6c0146a-44c8-46b5-b049-e055ac9fbc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9222</TotalTime>
  <Words>316</Words>
  <Application>Microsoft Office PowerPoint</Application>
  <PresentationFormat>On-screen Show (16:10)</PresentationFormat>
  <Paragraphs>69</Paragraphs>
  <Slides>20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Atkinson Hyperlegible</vt:lpstr>
      <vt:lpstr>Calibri</vt:lpstr>
      <vt:lpstr>Office Theme</vt:lpstr>
      <vt:lpstr>Custom Design</vt:lpstr>
      <vt:lpstr>PowerPoint Presentation</vt:lpstr>
      <vt:lpstr>Essex Police website</vt:lpstr>
      <vt:lpstr>Essex Police website – Your Area</vt:lpstr>
      <vt:lpstr>Essex Police website – Your Area</vt:lpstr>
      <vt:lpstr>Essex Police website – Your Area</vt:lpstr>
      <vt:lpstr>Dispatch weekly email newsletter</vt:lpstr>
      <vt:lpstr>Dispatch weekly email newsletter</vt:lpstr>
      <vt:lpstr>Dispatch weekly email newsletter</vt:lpstr>
      <vt:lpstr>Dispatch weekly email newsletter</vt:lpstr>
      <vt:lpstr>PowerPoint Presentation</vt:lpstr>
      <vt:lpstr>Ownership &amp; Engagement</vt:lpstr>
      <vt:lpstr>Transition from email distribution to website</vt:lpstr>
      <vt:lpstr>Transition from email to website timescale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McGurren 42073800</dc:creator>
  <cp:lastModifiedBy>Sarah Wright 42006644</cp:lastModifiedBy>
  <cp:revision>31</cp:revision>
  <dcterms:created xsi:type="dcterms:W3CDTF">2022-11-24T10:13:55Z</dcterms:created>
  <dcterms:modified xsi:type="dcterms:W3CDTF">2025-09-10T12:35:11Z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f716d1d-13e1-4569-9dd0-bef6621415c1_Enabled">
    <vt:lpwstr>true</vt:lpwstr>
  </property>
  <property fmtid="{D5CDD505-2E9C-101B-9397-08002B2CF9AE}" pid="3" name="MSIP_Label_8f716d1d-13e1-4569-9dd0-bef6621415c1_SetDate">
    <vt:lpwstr>2022-11-24T10:13:57Z</vt:lpwstr>
  </property>
  <property fmtid="{D5CDD505-2E9C-101B-9397-08002B2CF9AE}" pid="4" name="MSIP_Label_8f716d1d-13e1-4569-9dd0-bef6621415c1_Method">
    <vt:lpwstr>Standard</vt:lpwstr>
  </property>
  <property fmtid="{D5CDD505-2E9C-101B-9397-08002B2CF9AE}" pid="5" name="MSIP_Label_8f716d1d-13e1-4569-9dd0-bef6621415c1_Name">
    <vt:lpwstr>OFFICIAL</vt:lpwstr>
  </property>
  <property fmtid="{D5CDD505-2E9C-101B-9397-08002B2CF9AE}" pid="6" name="MSIP_Label_8f716d1d-13e1-4569-9dd0-bef6621415c1_SiteId">
    <vt:lpwstr>f31b07f0-9cf9-40db-964d-6ff986a97e3d</vt:lpwstr>
  </property>
  <property fmtid="{D5CDD505-2E9C-101B-9397-08002B2CF9AE}" pid="7" name="MSIP_Label_8f716d1d-13e1-4569-9dd0-bef6621415c1_ActionId">
    <vt:lpwstr>7daa9db7-2cb7-4f1e-849d-a4a232a3a79f</vt:lpwstr>
  </property>
  <property fmtid="{D5CDD505-2E9C-101B-9397-08002B2CF9AE}" pid="8" name="MSIP_Label_8f716d1d-13e1-4569-9dd0-bef6621415c1_ContentBits">
    <vt:lpwstr>0</vt:lpwstr>
  </property>
  <property fmtid="{D5CDD505-2E9C-101B-9397-08002B2CF9AE}" pid="9" name="Departments">
    <vt:lpwstr/>
  </property>
  <property fmtid="{D5CDD505-2E9C-101B-9397-08002B2CF9AE}" pid="10" name="MediaServiceImageTags">
    <vt:lpwstr/>
  </property>
  <property fmtid="{D5CDD505-2E9C-101B-9397-08002B2CF9AE}" pid="11" name="Location">
    <vt:lpwstr/>
  </property>
  <property fmtid="{D5CDD505-2E9C-101B-9397-08002B2CF9AE}" pid="12" name="ContentTypeId">
    <vt:lpwstr>0x01010013C86D5974E7C24C918B31298816FEAF</vt:lpwstr>
  </property>
</Properties>
</file>